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64" r:id="rId5"/>
    <p:sldId id="263" r:id="rId6"/>
    <p:sldId id="259" r:id="rId7"/>
    <p:sldId id="260" r:id="rId8"/>
    <p:sldId id="261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EDC9A748-F7BB-46D3-875E-3FC100F776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456F583-78CB-487D-BDC5-FF3A8B5A17DA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456F583-78CB-487D-BDC5-FF3A8B5A17DA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66B772-4624-419F-947A-29A22F43B9A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66B772-4624-419F-947A-29A22F43B9A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66B772-4624-419F-947A-29A22F43B9A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AE47780-078F-4CDD-BA3C-F1BEC2F5869F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544EE04-C3BF-433D-8B18-B3D94F3F064C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F6A156D-FF5C-43D2-8213-1C493D3DA3AF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D835-3C9B-4449-AB9D-DCEB306D3D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6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93A7-D718-4B38-B916-8ABC8F35C6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1E1A-C0D7-4902-8070-814BB8777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4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8D3C-59DC-43F7-81B5-B1CAC4155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BC8-7F1B-4155-AF42-F92E5D1F9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75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0BA6-B486-4C06-AC79-638BE466DC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73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8AC5-660F-43F1-919D-64C1ABE1A4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1EA2-842E-4387-A234-89CF46BEA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4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074E3-2F7E-43D0-978A-516FAA0EF2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6690-E719-44E9-8D6C-53CE78458B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46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6431-1394-4804-8476-222AAA631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07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CC4-218A-47E4-85B7-5F985B1E9E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76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AFD49FC0-8BB6-4D87-B4DC-777232CA0A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</a:t>
            </a:r>
            <a:r>
              <a:rPr lang="de-DE" dirty="0" smtClean="0"/>
              <a:t>Spannung</a:t>
            </a: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" y="2609874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15776" y="1168945"/>
            <a:ext cx="2339975" cy="900112"/>
          </a:xfrm>
          <a:prstGeom prst="wedgeEllipseCallout">
            <a:avLst>
              <a:gd name="adj1" fmla="val -10660"/>
              <a:gd name="adj2" fmla="val 9955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Guten Tag auch …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Ich bin Paul!</a:t>
            </a:r>
          </a:p>
        </p:txBody>
      </p:sp>
      <p:pic>
        <p:nvPicPr>
          <p:cNvPr id="4098" name="Picture 2" descr="C:\Users\tiburskije\Desktop\FlippedClassroom Physik\03_Elektrizitaetslehre\02_Strom_Spannung_Widerstand\U_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8" y="1441548"/>
            <a:ext cx="3532069" cy="30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burskije\Desktop\FlippedClassroom Physik\03_Elektrizitaetslehre\02_Strom_Spannung_Widerstand\paul_ladungsuntersch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4705374"/>
            <a:ext cx="48101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iburskije\Desktop\FlippedClassroom Physik\03_Elektrizitaetslehre\01_Reibungselektrititaet\04_Stromkreise\sk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30" y="519747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4" y="4139877"/>
            <a:ext cx="23415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555751" y="1619001"/>
            <a:ext cx="3924721" cy="2087189"/>
          </a:xfrm>
          <a:prstGeom prst="wedgeEllipseCallout">
            <a:avLst>
              <a:gd name="adj1" fmla="val -77139"/>
              <a:gd name="adj2" fmla="val 3488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Nach der elektrischen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Stromstärke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kommt heute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zweite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elektrisch Größe </a:t>
            </a:r>
            <a:r>
              <a:rPr lang="de-DE" dirty="0" smtClean="0">
                <a:solidFill>
                  <a:srgbClr val="000000"/>
                </a:solidFill>
              </a:rPr>
              <a:t>dazu: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elektrische Spannung!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</a:t>
            </a:r>
            <a:r>
              <a:rPr lang="de-DE" dirty="0" smtClean="0"/>
              <a:t>Spannung</a:t>
            </a: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" y="4216400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 descr="C:\Users\tiburskije\Downloads\elektrizitaetslehre_3d\Kapitel_04_U_I\paul_ladungsunterschi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3420393"/>
            <a:ext cx="7540442" cy="39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9792" y="1691605"/>
            <a:ext cx="3384550" cy="1728788"/>
          </a:xfrm>
          <a:prstGeom prst="wedgeEllipseCallout">
            <a:avLst>
              <a:gd name="adj1" fmla="val -22509"/>
              <a:gd name="adj2" fmla="val 10320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Warum fließt der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elektrischen </a:t>
            </a:r>
            <a:r>
              <a:rPr lang="de-DE" dirty="0" smtClean="0">
                <a:solidFill>
                  <a:srgbClr val="000000"/>
                </a:solidFill>
              </a:rPr>
              <a:t>Strom?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Er braucht ja eine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Ursache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" name="Picture 3" descr="C:\Users\tiburskije\Desktop\U_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930275"/>
            <a:ext cx="40386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1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463" y="1914624"/>
            <a:ext cx="4776787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en-GB" b="1" dirty="0"/>
              <a:t>Definition: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Die </a:t>
            </a:r>
            <a:r>
              <a:rPr lang="en-GB" b="1" dirty="0" err="1">
                <a:solidFill>
                  <a:srgbClr val="FF0000"/>
                </a:solidFill>
              </a:rPr>
              <a:t>elektrische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Spannung</a:t>
            </a:r>
            <a:r>
              <a:rPr lang="en-GB" b="1" dirty="0"/>
              <a:t> </a:t>
            </a:r>
            <a:r>
              <a:rPr lang="en-GB" b="1" dirty="0" err="1"/>
              <a:t>gibt</a:t>
            </a:r>
            <a:r>
              <a:rPr lang="en-GB" b="1" dirty="0"/>
              <a:t> an, </a:t>
            </a:r>
            <a:r>
              <a:rPr lang="en-GB" b="1" dirty="0" err="1"/>
              <a:t>wie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groß</a:t>
            </a:r>
            <a:r>
              <a:rPr lang="en-GB" b="1" dirty="0"/>
              <a:t> der </a:t>
            </a:r>
            <a:r>
              <a:rPr lang="en-GB" b="1" dirty="0" err="1"/>
              <a:t>Antrieb</a:t>
            </a:r>
            <a:r>
              <a:rPr lang="en-GB" b="1" dirty="0"/>
              <a:t> des el. </a:t>
            </a:r>
            <a:r>
              <a:rPr lang="en-GB" b="1" dirty="0" err="1"/>
              <a:t>Stromes</a:t>
            </a:r>
            <a:r>
              <a:rPr lang="en-GB" b="1" dirty="0"/>
              <a:t> </a:t>
            </a:r>
            <a:r>
              <a:rPr lang="en-GB" b="1" dirty="0" err="1"/>
              <a:t>durch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die </a:t>
            </a:r>
            <a:r>
              <a:rPr lang="en-GB" b="1" dirty="0" err="1"/>
              <a:t>Spannungsquelle</a:t>
            </a:r>
            <a:r>
              <a:rPr lang="en-GB" b="1" dirty="0"/>
              <a:t> </a:t>
            </a:r>
            <a:r>
              <a:rPr lang="en-GB" b="1" dirty="0" err="1"/>
              <a:t>ist</a:t>
            </a:r>
            <a:r>
              <a:rPr lang="en-GB" b="1" dirty="0"/>
              <a:t>!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Formelzeichen</a:t>
            </a:r>
            <a:r>
              <a:rPr lang="en-GB" b="1" dirty="0"/>
              <a:t>: 	</a:t>
            </a:r>
            <a:r>
              <a:rPr lang="en-GB" b="1" dirty="0">
                <a:solidFill>
                  <a:srgbClr val="FF0000"/>
                </a:solidFill>
              </a:rPr>
              <a:t>U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Einheit</a:t>
            </a:r>
            <a:r>
              <a:rPr lang="en-GB" b="1" dirty="0"/>
              <a:t>: 		</a:t>
            </a:r>
            <a:r>
              <a:rPr lang="en-GB" b="1" dirty="0" err="1"/>
              <a:t>ein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Volt</a:t>
            </a:r>
            <a:r>
              <a:rPr lang="en-GB" b="1" dirty="0"/>
              <a:t>      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1</a:t>
            </a:r>
            <a:r>
              <a:rPr lang="en-GB" b="1" dirty="0">
                <a:solidFill>
                  <a:srgbClr val="FF0000"/>
                </a:solidFill>
              </a:rPr>
              <a:t>V</a:t>
            </a:r>
            <a:r>
              <a:rPr lang="en-GB" b="1" dirty="0"/>
              <a:t> (</a:t>
            </a:r>
            <a:r>
              <a:rPr lang="en-GB" b="1" dirty="0" err="1"/>
              <a:t>es</a:t>
            </a:r>
            <a:r>
              <a:rPr lang="en-GB" b="1" dirty="0"/>
              <a:t> gilt: </a:t>
            </a:r>
            <a:r>
              <a:rPr lang="en-GB" b="1" dirty="0">
                <a:solidFill>
                  <a:srgbClr val="FF0000"/>
                </a:solidFill>
              </a:rPr>
              <a:t>1kV</a:t>
            </a:r>
            <a:r>
              <a:rPr lang="en-GB" b="1" dirty="0"/>
              <a:t> = </a:t>
            </a:r>
            <a:r>
              <a:rPr lang="en-GB" b="1" dirty="0">
                <a:solidFill>
                  <a:srgbClr val="FF0000"/>
                </a:solidFill>
              </a:rPr>
              <a:t>1000 V</a:t>
            </a:r>
            <a:r>
              <a:rPr lang="en-GB" b="1" dirty="0"/>
              <a:t>)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Messgerät</a:t>
            </a:r>
            <a:r>
              <a:rPr lang="en-GB" b="1" dirty="0"/>
              <a:t>: 		</a:t>
            </a:r>
            <a:r>
              <a:rPr lang="en-GB" b="1" dirty="0">
                <a:solidFill>
                  <a:srgbClr val="FF0000"/>
                </a:solidFill>
              </a:rPr>
              <a:t>Voltmeter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</a:t>
            </a:r>
            <a:r>
              <a:rPr lang="en-GB" b="1" dirty="0" err="1"/>
              <a:t>oder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</a:t>
            </a:r>
            <a:r>
              <a:rPr lang="en-GB" b="1" dirty="0" err="1">
                <a:solidFill>
                  <a:srgbClr val="FF0000"/>
                </a:solidFill>
              </a:rPr>
              <a:t>Spannungsmesser</a:t>
            </a:r>
            <a:r>
              <a:rPr lang="en-GB" b="1" dirty="0"/>
              <a:t>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Schaltzeichen</a:t>
            </a:r>
            <a:r>
              <a:rPr lang="en-GB" b="1" dirty="0"/>
              <a:t>:     </a:t>
            </a:r>
            <a:endParaRPr lang="en-GB" sz="3000" b="1" dirty="0"/>
          </a:p>
        </p:txBody>
      </p:sp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</a:p>
        </p:txBody>
      </p:sp>
      <p:pic>
        <p:nvPicPr>
          <p:cNvPr id="30722" name="Picture 2" descr="Schaltzeichen (Symbol) für Spannungsme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06" y="5219997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5940077"/>
            <a:ext cx="23415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3751361"/>
            <a:ext cx="14382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921026" y="1691605"/>
            <a:ext cx="3384550" cy="1728788"/>
          </a:xfrm>
          <a:prstGeom prst="wedgeEllipseCallout">
            <a:avLst>
              <a:gd name="adj1" fmla="val 56290"/>
              <a:gd name="adj2" fmla="val 8924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Hier kommt 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Merkstoff!!!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4973" y="5591307"/>
            <a:ext cx="5019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en-GB" b="1" dirty="0" err="1"/>
              <a:t>Schaltungsart</a:t>
            </a:r>
            <a:r>
              <a:rPr lang="en-GB" b="1" dirty="0"/>
              <a:t>: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/>
              <a:t>Da der </a:t>
            </a:r>
            <a:r>
              <a:rPr lang="en-GB" b="1" dirty="0" err="1"/>
              <a:t>Spannungsmesser</a:t>
            </a:r>
            <a:r>
              <a:rPr lang="en-GB" dirty="0"/>
              <a:t> die el. </a:t>
            </a:r>
            <a:r>
              <a:rPr lang="en-GB" dirty="0" err="1"/>
              <a:t>Spannung</a:t>
            </a:r>
            <a:r>
              <a:rPr lang="en-GB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b="1" dirty="0" err="1"/>
              <a:t>zwischen</a:t>
            </a:r>
            <a:r>
              <a:rPr lang="en-GB" b="1" dirty="0"/>
              <a:t> </a:t>
            </a:r>
            <a:r>
              <a:rPr lang="en-GB" b="1" dirty="0" err="1"/>
              <a:t>zwei</a:t>
            </a:r>
            <a:r>
              <a:rPr lang="en-GB" b="1" dirty="0"/>
              <a:t> </a:t>
            </a:r>
            <a:r>
              <a:rPr lang="en-GB" b="1" dirty="0" err="1"/>
              <a:t>Punkten</a:t>
            </a:r>
            <a:r>
              <a:rPr lang="en-GB" dirty="0"/>
              <a:t> </a:t>
            </a:r>
            <a:r>
              <a:rPr lang="en-GB" dirty="0" err="1"/>
              <a:t>messen</a:t>
            </a:r>
            <a:r>
              <a:rPr lang="en-GB" dirty="0"/>
              <a:t> muss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 err="1"/>
              <a:t>darf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b="1" dirty="0"/>
              <a:t>parallel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Spannungsquelle</a:t>
            </a:r>
            <a:r>
              <a:rPr lang="en-GB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Bauteil</a:t>
            </a:r>
            <a:r>
              <a:rPr lang="en-GB" dirty="0"/>
              <a:t> </a:t>
            </a:r>
            <a:r>
              <a:rPr lang="en-GB" dirty="0" err="1"/>
              <a:t>geschaltet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3094671"/>
            <a:ext cx="3797485" cy="236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tiburskije\Desktop\FlippedClassroom Physik\03_Elektrizitaetslehre\02_Strom_Spannung_Widerstand\Messgerä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" y="1465089"/>
            <a:ext cx="2395820" cy="39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76" y="2864245"/>
            <a:ext cx="14382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21026" y="1493118"/>
            <a:ext cx="3384550" cy="1728788"/>
          </a:xfrm>
          <a:prstGeom prst="wedgeEllipseCallout">
            <a:avLst>
              <a:gd name="adj1" fmla="val 60042"/>
              <a:gd name="adj2" fmla="val 525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Spannungsmesser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muss anders geschaltet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werden als 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Strommesser!!!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16200000">
            <a:off x="747936" y="5297488"/>
            <a:ext cx="936104" cy="44784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 rot="16200000">
            <a:off x="1339835" y="5320109"/>
            <a:ext cx="936104" cy="4478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9533138">
            <a:off x="1929102" y="2493250"/>
            <a:ext cx="936104" cy="44784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495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iburskije\Downloads\elektrizitaetslehre_3d\Kapitel_04_U_I\dragable\aufg2_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243930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3768" y="2195661"/>
            <a:ext cx="9932441" cy="9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/>
            <a:r>
              <a:rPr lang="en-GB" b="1" dirty="0" err="1"/>
              <a:t>Schaltungsart</a:t>
            </a:r>
            <a:r>
              <a:rPr lang="en-GB" b="1" dirty="0"/>
              <a:t>: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/>
              <a:t>Da der </a:t>
            </a:r>
            <a:r>
              <a:rPr lang="en-GB" b="1" dirty="0" err="1"/>
              <a:t>Spannungsmesser</a:t>
            </a:r>
            <a:r>
              <a:rPr lang="en-GB" dirty="0"/>
              <a:t> die el. </a:t>
            </a:r>
            <a:r>
              <a:rPr lang="en-GB" dirty="0" err="1"/>
              <a:t>Spannung</a:t>
            </a:r>
            <a:r>
              <a:rPr lang="en-GB" dirty="0"/>
              <a:t> </a:t>
            </a:r>
            <a:r>
              <a:rPr lang="en-GB" dirty="0" err="1" smtClean="0"/>
              <a:t>immer</a:t>
            </a:r>
            <a:r>
              <a:rPr lang="en-GB" dirty="0" smtClean="0"/>
              <a:t> </a:t>
            </a:r>
            <a:r>
              <a:rPr lang="en-GB" b="1" dirty="0" err="1"/>
              <a:t>zwischen</a:t>
            </a:r>
            <a:r>
              <a:rPr lang="en-GB" b="1" dirty="0"/>
              <a:t> </a:t>
            </a:r>
            <a:r>
              <a:rPr lang="en-GB" b="1" dirty="0" err="1"/>
              <a:t>zwei</a:t>
            </a:r>
            <a:r>
              <a:rPr lang="en-GB" b="1" dirty="0"/>
              <a:t> </a:t>
            </a:r>
            <a:r>
              <a:rPr lang="en-GB" b="1" dirty="0" err="1"/>
              <a:t>Punkten</a:t>
            </a:r>
            <a:r>
              <a:rPr lang="en-GB" dirty="0"/>
              <a:t> </a:t>
            </a:r>
            <a:r>
              <a:rPr lang="en-GB" dirty="0" err="1"/>
              <a:t>messen</a:t>
            </a:r>
            <a:r>
              <a:rPr lang="en-GB" dirty="0"/>
              <a:t> muss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dirty="0" err="1"/>
              <a:t>darf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b="1" dirty="0"/>
              <a:t>parallel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Spannungsquelle</a:t>
            </a:r>
            <a:r>
              <a:rPr lang="en-GB" dirty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Bauteil</a:t>
            </a:r>
            <a:r>
              <a:rPr lang="en-GB" dirty="0"/>
              <a:t> </a:t>
            </a:r>
            <a:r>
              <a:rPr lang="en-GB" dirty="0" err="1"/>
              <a:t>geschaltet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3661229"/>
            <a:ext cx="23415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tiburskije\Downloads\elektrizitaetslehre_3d\Kapitel_04_U_I\u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00" y="3661229"/>
            <a:ext cx="2314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3767" y="6088258"/>
            <a:ext cx="9932441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/>
            <a:r>
              <a:rPr lang="en-GB" dirty="0" smtClean="0"/>
              <a:t>In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einfachen</a:t>
            </a:r>
            <a:r>
              <a:rPr lang="en-GB" dirty="0" smtClean="0"/>
              <a:t> </a:t>
            </a:r>
            <a:r>
              <a:rPr lang="en-GB" dirty="0" err="1" smtClean="0"/>
              <a:t>Stromkreis</a:t>
            </a:r>
            <a:r>
              <a:rPr lang="en-GB" dirty="0" smtClean="0"/>
              <a:t> </a:t>
            </a:r>
            <a:r>
              <a:rPr lang="en-GB" dirty="0" err="1" smtClean="0"/>
              <a:t>liegt</a:t>
            </a:r>
            <a:r>
              <a:rPr lang="en-GB" dirty="0" smtClean="0"/>
              <a:t> die </a:t>
            </a:r>
            <a:r>
              <a:rPr lang="en-GB" dirty="0" err="1" smtClean="0"/>
              <a:t>gesamte</a:t>
            </a:r>
            <a:r>
              <a:rPr lang="en-GB" dirty="0" smtClean="0"/>
              <a:t> </a:t>
            </a:r>
            <a:r>
              <a:rPr lang="en-GB" dirty="0" err="1" smtClean="0"/>
              <a:t>Spannung</a:t>
            </a:r>
            <a:r>
              <a:rPr lang="en-GB" dirty="0" smtClean="0"/>
              <a:t> der </a:t>
            </a:r>
            <a:r>
              <a:rPr lang="en-GB" dirty="0" err="1" smtClean="0"/>
              <a:t>Spannungsquelle</a:t>
            </a:r>
            <a:r>
              <a:rPr lang="en-GB" dirty="0" smtClean="0"/>
              <a:t> am </a:t>
            </a:r>
            <a:r>
              <a:rPr lang="en-GB" dirty="0" err="1" smtClean="0"/>
              <a:t>Bauteil</a:t>
            </a:r>
            <a:r>
              <a:rPr lang="en-GB" dirty="0" smtClean="0"/>
              <a:t> (</a:t>
            </a:r>
            <a:r>
              <a:rPr lang="en-GB" dirty="0" err="1" smtClean="0"/>
              <a:t>Glühlampe</a:t>
            </a:r>
            <a:r>
              <a:rPr lang="en-GB" dirty="0" smtClean="0"/>
              <a:t>) an!</a:t>
            </a:r>
            <a:endParaRPr lang="en-GB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3296" y="5609473"/>
            <a:ext cx="993244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/>
            <a:r>
              <a:rPr lang="en-GB" dirty="0" err="1" smtClean="0"/>
              <a:t>U</a:t>
            </a:r>
            <a:r>
              <a:rPr lang="en-GB" baseline="-25000" dirty="0" err="1" smtClean="0"/>
              <a:t>Kl</a:t>
            </a:r>
            <a:r>
              <a:rPr lang="en-GB" dirty="0" smtClean="0"/>
              <a:t>                                                  = </a:t>
            </a:r>
            <a:r>
              <a:rPr lang="en-GB" dirty="0" err="1" smtClean="0"/>
              <a:t>U</a:t>
            </a:r>
            <a:r>
              <a:rPr lang="en-GB" baseline="-25000" dirty="0" err="1"/>
              <a:t>ges</a:t>
            </a:r>
            <a:r>
              <a:rPr lang="en-GB" dirty="0" smtClean="0"/>
              <a:t>                                    = </a:t>
            </a:r>
            <a:r>
              <a:rPr lang="en-GB" dirty="0"/>
              <a:t>U</a:t>
            </a:r>
            <a:r>
              <a:rPr lang="en-GB" baseline="-25000" dirty="0"/>
              <a:t>1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4007085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  <a:endParaRPr lang="de-DE" dirty="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858977" y="1389365"/>
            <a:ext cx="6365845" cy="5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elektrische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Spannung</a:t>
            </a:r>
            <a:r>
              <a:rPr lang="en-GB" b="1" dirty="0" smtClean="0">
                <a:solidFill>
                  <a:srgbClr val="FF0000"/>
                </a:solidFill>
              </a:rPr>
              <a:t> in </a:t>
            </a:r>
            <a:r>
              <a:rPr lang="en-GB" b="1" dirty="0" err="1" smtClean="0">
                <a:solidFill>
                  <a:srgbClr val="FF0000"/>
                </a:solidFill>
              </a:rPr>
              <a:t>verschiednen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Stromkreisen</a:t>
            </a:r>
            <a:endParaRPr lang="en-GB" sz="3000" b="1" dirty="0"/>
          </a:p>
        </p:txBody>
      </p:sp>
      <p:pic>
        <p:nvPicPr>
          <p:cNvPr id="5132" name="Picture 10" descr="http://www.sn.schule.de/~ms16l/virtuelle_schule/3de/Kapitel_06_Maschenregel/m3_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92" y="1935379"/>
            <a:ext cx="20050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hteck 11"/>
          <p:cNvSpPr>
            <a:spLocks noChangeArrowheads="1"/>
          </p:cNvSpPr>
          <p:nvPr/>
        </p:nvSpPr>
        <p:spPr bwMode="auto">
          <a:xfrm>
            <a:off x="287784" y="3957035"/>
            <a:ext cx="3256419" cy="14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600" b="1" dirty="0"/>
              <a:t>Im </a:t>
            </a:r>
            <a:r>
              <a:rPr lang="de-DE" sz="1600" b="1" u="sng" dirty="0" err="1"/>
              <a:t>unverzweigten</a:t>
            </a:r>
            <a:r>
              <a:rPr lang="de-DE" sz="1600" b="1" u="sng" dirty="0"/>
              <a:t> </a:t>
            </a:r>
            <a:r>
              <a:rPr lang="de-DE" sz="1600" b="1" u="sng" dirty="0" smtClean="0"/>
              <a:t>Stromkreis </a:t>
            </a:r>
            <a:r>
              <a:rPr lang="de-DE" sz="1600" b="1" dirty="0"/>
              <a:t>ist die </a:t>
            </a:r>
            <a:r>
              <a:rPr lang="de-DE" sz="1600" b="1" dirty="0" smtClean="0"/>
              <a:t>Gesamtspannung </a:t>
            </a:r>
            <a:endParaRPr lang="de-DE" sz="1600" b="1" dirty="0"/>
          </a:p>
          <a:p>
            <a:r>
              <a:rPr lang="de-DE" sz="1600" b="1" dirty="0"/>
              <a:t>gleich der Summe </a:t>
            </a:r>
            <a:r>
              <a:rPr lang="de-DE" sz="1600" b="1" dirty="0" smtClean="0"/>
              <a:t>der </a:t>
            </a:r>
            <a:r>
              <a:rPr lang="de-DE" sz="1600" b="1" dirty="0"/>
              <a:t>Teilspannungen! </a:t>
            </a:r>
            <a:r>
              <a:rPr lang="de-DE" sz="1600" b="1" dirty="0" smtClean="0"/>
              <a:t> Es </a:t>
            </a:r>
            <a:r>
              <a:rPr lang="de-DE" sz="1600" b="1" dirty="0"/>
              <a:t>gilt:  </a:t>
            </a:r>
          </a:p>
          <a:p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  </a:t>
            </a:r>
            <a:r>
              <a:rPr lang="de-DE" sz="1600" b="1" dirty="0" err="1"/>
              <a:t>U</a:t>
            </a:r>
            <a:r>
              <a:rPr lang="de-DE" sz="1600" b="1" baseline="-25000" dirty="0" err="1"/>
              <a:t>ges</a:t>
            </a:r>
            <a:r>
              <a:rPr lang="de-DE" sz="1600" b="1" dirty="0"/>
              <a:t> = U</a:t>
            </a:r>
            <a:r>
              <a:rPr lang="de-DE" sz="1600" b="1" baseline="-25000" dirty="0"/>
              <a:t>1</a:t>
            </a:r>
            <a:r>
              <a:rPr lang="de-DE" sz="1600" b="1" dirty="0"/>
              <a:t> + U</a:t>
            </a:r>
            <a:r>
              <a:rPr lang="de-DE" sz="1600" b="1" baseline="-25000" dirty="0"/>
              <a:t>2</a:t>
            </a:r>
            <a:r>
              <a:rPr lang="de-DE" sz="1600" b="1" dirty="0"/>
              <a:t> </a:t>
            </a:r>
            <a:endParaRPr lang="de-DE" sz="1600" dirty="0"/>
          </a:p>
        </p:txBody>
      </p:sp>
      <p:sp>
        <p:nvSpPr>
          <p:cNvPr id="5134" name="Rechteck 12"/>
          <p:cNvSpPr>
            <a:spLocks noChangeArrowheads="1"/>
          </p:cNvSpPr>
          <p:nvPr/>
        </p:nvSpPr>
        <p:spPr bwMode="auto">
          <a:xfrm>
            <a:off x="4299356" y="3959904"/>
            <a:ext cx="3670821" cy="14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600" b="1" dirty="0"/>
              <a:t>Im </a:t>
            </a:r>
            <a:r>
              <a:rPr lang="de-DE" sz="1600" b="1" u="sng" dirty="0"/>
              <a:t>verzweigten Stromkreis </a:t>
            </a:r>
          </a:p>
          <a:p>
            <a:r>
              <a:rPr lang="de-DE" sz="1600" b="1" dirty="0"/>
              <a:t>ist die elektrische Spannung </a:t>
            </a:r>
          </a:p>
          <a:p>
            <a:r>
              <a:rPr lang="de-DE" sz="1600" b="1" dirty="0"/>
              <a:t>an allen Stellen gleich groß! </a:t>
            </a:r>
            <a:br>
              <a:rPr lang="de-DE" sz="1600" b="1" dirty="0"/>
            </a:br>
            <a:r>
              <a:rPr lang="de-DE" sz="1600" b="1" dirty="0"/>
              <a:t>Es gilt:  </a:t>
            </a:r>
          </a:p>
          <a:p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  </a:t>
            </a:r>
            <a:r>
              <a:rPr lang="de-DE" sz="1600" b="1" dirty="0" err="1"/>
              <a:t>U</a:t>
            </a:r>
            <a:r>
              <a:rPr lang="de-DE" sz="1600" b="1" baseline="-25000" dirty="0" err="1"/>
              <a:t>ges</a:t>
            </a:r>
            <a:r>
              <a:rPr lang="de-DE" sz="1600" b="1" dirty="0"/>
              <a:t> = U</a:t>
            </a:r>
            <a:r>
              <a:rPr lang="de-DE" sz="1600" b="1" baseline="-25000" dirty="0"/>
              <a:t>1</a:t>
            </a:r>
            <a:r>
              <a:rPr lang="de-DE" sz="1600" b="1" dirty="0"/>
              <a:t> = U</a:t>
            </a:r>
            <a:r>
              <a:rPr lang="de-DE" sz="1600" b="1" baseline="-25000" dirty="0"/>
              <a:t>2</a:t>
            </a:r>
            <a:r>
              <a:rPr lang="de-DE" sz="1600" b="1" dirty="0"/>
              <a:t> </a:t>
            </a:r>
            <a:endParaRPr lang="de-DE" sz="1600" dirty="0"/>
          </a:p>
        </p:txBody>
      </p:sp>
      <p:pic>
        <p:nvPicPr>
          <p:cNvPr id="5135" name="Picture 12" descr="http://www.sn.schule.de/~ms16l/virtuelle_schule/3de/Kapitel_06_Maschenregel/u_reih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1" y="5580037"/>
            <a:ext cx="22494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4" descr="http://www.sn.schule.de/~ms16l/virtuelle_schule/3de/Kapitel_06_Maschenregel/u_par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16" y="5426075"/>
            <a:ext cx="16303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8" y="2051645"/>
            <a:ext cx="20097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66" y="4471441"/>
            <a:ext cx="14382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525691" y="1935379"/>
            <a:ext cx="3384550" cy="1728788"/>
          </a:xfrm>
          <a:prstGeom prst="wedgeEllipseCallout">
            <a:avLst>
              <a:gd name="adj1" fmla="val 19517"/>
              <a:gd name="adj2" fmla="val 10541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steht im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Tafelwerk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  <a:endParaRPr lang="de-DE" dirty="0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674266" y="1763613"/>
            <a:ext cx="3967753" cy="5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en-GB" b="1" dirty="0" err="1" smtClean="0">
                <a:solidFill>
                  <a:srgbClr val="FF0000"/>
                </a:solidFill>
              </a:rPr>
              <a:t>Für</a:t>
            </a:r>
            <a:r>
              <a:rPr lang="en-GB" b="1" dirty="0" smtClean="0">
                <a:solidFill>
                  <a:srgbClr val="FF0000"/>
                </a:solidFill>
              </a:rPr>
              <a:t> die </a:t>
            </a:r>
            <a:r>
              <a:rPr lang="en-GB" b="1" dirty="0" err="1" smtClean="0">
                <a:solidFill>
                  <a:srgbClr val="FF0000"/>
                </a:solidFill>
              </a:rPr>
              <a:t>elektrische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Spannung gilt:</a:t>
            </a:r>
            <a:endParaRPr lang="de-DE" sz="3000" b="1" dirty="0"/>
          </a:p>
        </p:txBody>
      </p:sp>
      <p:pic>
        <p:nvPicPr>
          <p:cNvPr id="6150" name="Picture 2" descr="http://www.sn.schule.de/~ms16l/virtuelle_schule/3de/Kapitel_06_Maschenregel/m4_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4571925"/>
            <a:ext cx="451008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www.sn.schule.de/~ms16l/virtuelle_schule/3de/Kapitel_06_Maschenregel/m2_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4" y="2411685"/>
            <a:ext cx="43386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hteck 5"/>
          <p:cNvSpPr>
            <a:spLocks noChangeArrowheads="1"/>
          </p:cNvSpPr>
          <p:nvPr/>
        </p:nvSpPr>
        <p:spPr bwMode="auto">
          <a:xfrm>
            <a:off x="674266" y="2555701"/>
            <a:ext cx="4203700" cy="13805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de-DE" b="1" dirty="0"/>
              <a:t>Maschenregel</a:t>
            </a:r>
            <a:r>
              <a:rPr lang="de-DE" dirty="0"/>
              <a:t>: </a:t>
            </a:r>
            <a:endParaRPr lang="de-DE" dirty="0" smtClean="0"/>
          </a:p>
          <a:p>
            <a:endParaRPr lang="de-DE" dirty="0"/>
          </a:p>
          <a:p>
            <a:r>
              <a:rPr lang="de-DE" b="1" dirty="0"/>
              <a:t>In jeder Masche eines Stromkreises ist die </a:t>
            </a:r>
            <a:r>
              <a:rPr lang="de-DE" b="1" dirty="0" smtClean="0"/>
              <a:t>Summe </a:t>
            </a:r>
            <a:r>
              <a:rPr lang="de-DE" b="1" dirty="0"/>
              <a:t>aller Teilspannungen gleich der Gesamtspannung!</a:t>
            </a:r>
            <a:endParaRPr lang="de-DE" dirty="0"/>
          </a:p>
        </p:txBody>
      </p:sp>
      <p:sp>
        <p:nvSpPr>
          <p:cNvPr id="12" name="Rechteck 5"/>
          <p:cNvSpPr>
            <a:spLocks noChangeArrowheads="1"/>
          </p:cNvSpPr>
          <p:nvPr/>
        </p:nvSpPr>
        <p:spPr bwMode="auto">
          <a:xfrm>
            <a:off x="674266" y="4787949"/>
            <a:ext cx="4203700" cy="13805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de-DE" b="1" dirty="0" smtClean="0"/>
              <a:t>Teilspannungen</a:t>
            </a:r>
            <a:r>
              <a:rPr lang="de-DE" dirty="0" smtClean="0"/>
              <a:t>: </a:t>
            </a:r>
          </a:p>
          <a:p>
            <a:endParaRPr lang="de-DE" dirty="0"/>
          </a:p>
          <a:p>
            <a:r>
              <a:rPr lang="de-DE" b="1" dirty="0" smtClean="0"/>
              <a:t>Die Maschenregel gilt auch für die</a:t>
            </a:r>
          </a:p>
          <a:p>
            <a:r>
              <a:rPr lang="de-DE" b="1" dirty="0" smtClean="0"/>
              <a:t>Spannung zwischen zwei Knotenpunkten!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672" y="258191"/>
            <a:ext cx="1420740" cy="195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elektrische Spannung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3347789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752280" y="2339181"/>
            <a:ext cx="3384550" cy="1728788"/>
          </a:xfrm>
          <a:prstGeom prst="wedgeEllipseCallout">
            <a:avLst>
              <a:gd name="adj1" fmla="val -82544"/>
              <a:gd name="adj2" fmla="val 3782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war dann erst einmal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alles zur </a:t>
            </a:r>
            <a:r>
              <a:rPr lang="de-DE" dirty="0" smtClean="0">
                <a:solidFill>
                  <a:srgbClr val="000000"/>
                </a:solidFill>
              </a:rPr>
              <a:t>Elektrizitätslehre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Nächstes Mal bereiten wir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uns auf die KA vor …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Benutzerdefiniert</PresentationFormat>
  <Paragraphs>85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50</cp:revision>
  <cp:lastPrinted>1601-01-01T00:00:00Z</cp:lastPrinted>
  <dcterms:created xsi:type="dcterms:W3CDTF">2015-08-24T10:17:07Z</dcterms:created>
  <dcterms:modified xsi:type="dcterms:W3CDTF">2016-05-20T08:53:12Z</dcterms:modified>
</cp:coreProperties>
</file>