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08" y="-6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EDC9A748-F7BB-46D3-875E-3FC100F776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456F583-78CB-487D-BDC5-FF3A8B5A17DA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66B772-4624-419F-947A-29A22F43B9A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F7F632D-80AB-4C5F-82FF-F3D7D5FDEBD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AE47780-078F-4CDD-BA3C-F1BEC2F5869F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544EE04-C3BF-433D-8B18-B3D94F3F064C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F6A156D-FF5C-43D2-8213-1C493D3DA3AF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D835-3C9B-4449-AB9D-DCEB306D3D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6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93A7-D718-4B38-B916-8ABC8F35C6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1E1A-C0D7-4902-8070-814BB8777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4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8D3C-59DC-43F7-81B5-B1CAC4155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BC8-7F1B-4155-AF42-F92E5D1F9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75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0BA6-B486-4C06-AC79-638BE466DC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73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8AC5-660F-43F1-919D-64C1ABE1A4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1EA2-842E-4387-A234-89CF46BEA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4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074E3-2F7E-43D0-978A-516FAA0EF2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6690-E719-44E9-8D6C-53CE78458B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46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6431-1394-4804-8476-222AAA631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07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CC4-218A-47E4-85B7-5F985B1E9E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76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AFD49FC0-8BB6-4D87-B4DC-777232CA0A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E:\_Faecher\01_Physik\07\E-Lehre\Elektrik_01\courselet_e_lehre\sk_0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094"/>
            <a:ext cx="3333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_Faecher\01_Physik\07\E-Lehre\Elektrik_01\Messgerä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1835621"/>
            <a:ext cx="2743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4" y="3573301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28144" y="1763612"/>
            <a:ext cx="3384550" cy="1728788"/>
          </a:xfrm>
          <a:prstGeom prst="wedgeEllipseCallout">
            <a:avLst>
              <a:gd name="adj1" fmla="val -59283"/>
              <a:gd name="adj2" fmla="val 870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Nun schauen wir uns den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elektrischen </a:t>
            </a:r>
            <a:r>
              <a:rPr lang="de-DE" dirty="0" smtClean="0">
                <a:solidFill>
                  <a:srgbClr val="000000"/>
                </a:solidFill>
              </a:rPr>
              <a:t>Strom etwas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genauer </a:t>
            </a:r>
            <a:r>
              <a:rPr lang="de-DE" dirty="0">
                <a:solidFill>
                  <a:srgbClr val="000000"/>
                </a:solidFill>
              </a:rPr>
              <a:t>an</a:t>
            </a:r>
            <a:r>
              <a:rPr lang="de-DE" dirty="0" smtClean="0">
                <a:solidFill>
                  <a:srgbClr val="000000"/>
                </a:solidFill>
              </a:rPr>
              <a:t>! Wann fließt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wie viel Strom?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2" y="5219997"/>
            <a:ext cx="228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74" y="3707829"/>
            <a:ext cx="1318244" cy="131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03238" y="-14288"/>
            <a:ext cx="9070975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mtClean="0"/>
              <a:t>Elektrizitätslehre</a:t>
            </a:r>
            <a:endParaRPr 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/>
              <a:t>Modell der Wasserströmung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725" y="1619597"/>
            <a:ext cx="7199998" cy="53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5544368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Minus 1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816176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Minus 1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520032" y="3779837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Minus 17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256336" y="32757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Minus 20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416576" y="4643933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4211885"/>
            <a:ext cx="15621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71760" y="1439863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Hier fließen </a:t>
            </a:r>
            <a:r>
              <a:rPr lang="de-DE" dirty="0" smtClean="0">
                <a:solidFill>
                  <a:srgbClr val="000000"/>
                </a:solidFill>
              </a:rPr>
              <a:t>die</a:t>
            </a:r>
            <a:endParaRPr lang="de-DE" dirty="0" smtClean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Elektronen </a:t>
            </a:r>
            <a:r>
              <a:rPr lang="de-DE" dirty="0" smtClean="0">
                <a:solidFill>
                  <a:srgbClr val="000000"/>
                </a:solidFill>
              </a:rPr>
              <a:t>durch </a:t>
            </a:r>
            <a:r>
              <a:rPr lang="de-DE" dirty="0" smtClean="0">
                <a:solidFill>
                  <a:srgbClr val="000000"/>
                </a:solidFill>
              </a:rPr>
              <a:t>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Leitungen – aber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wie viele???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 rot="5593363">
            <a:off x="6300891" y="5744857"/>
            <a:ext cx="875323" cy="87617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95" y="3585436"/>
            <a:ext cx="1163762" cy="211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224160" y="1592263"/>
            <a:ext cx="3592016" cy="1728788"/>
          </a:xfrm>
          <a:prstGeom prst="wedgeEllipseCallout">
            <a:avLst>
              <a:gd name="adj1" fmla="val -33807"/>
              <a:gd name="adj2" fmla="val 10027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Dazu nehme ich eine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Stoppuhr und zähle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Elektronen,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in einer bestimmten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Zeit hindurchfließen???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502201" y="1134393"/>
            <a:ext cx="3592016" cy="1728788"/>
          </a:xfrm>
          <a:prstGeom prst="wedgeEllipseCallout">
            <a:avLst>
              <a:gd name="adj1" fmla="val 16046"/>
              <a:gd name="adj2" fmla="val 9512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Mit der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Stoppuhr zähle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ich die Elektronen,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in einer bestimmten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Zeit hindurchfließen –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los geht’s…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6451872" y="1134393"/>
            <a:ext cx="3592016" cy="1728788"/>
          </a:xfrm>
          <a:prstGeom prst="wedgeEllipseCallout">
            <a:avLst>
              <a:gd name="adj1" fmla="val 17814"/>
              <a:gd name="adj2" fmla="val 9512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 – fertig!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Wie viel Strom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war das nun?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95 -0.04808 L 0.03514 -0.06886 L 0.20889 -0.0676 L 0.27427 -0.0676 L 0.46251 -0.06613 L 0.49371 -0.0506 L 0.49575 -0.02729 L 0.48977 -0.00252 L 0.51718 0.03527 L 0.52694 0.06131 L 0.51135 0.08986 L 0.48599 0.10813 L 0.48788 0.15474 L 0.46645 0.17174 L 0.32783 0.17048 L 0.19818 0.173 L 0.08397 0.17573 L 0.02537 0.16775 L 0.00205 0.15747 L -0.00094 0.13143 L -0.00094 0.10162 L -0.02047 0.08986 L -0.03402 0.05207 L -0.02441 0.02751 L 5.05986E-6 4.346E-7 " pathEditMode="relative" ptsTypes="AAAAAAAAAAAAAAAAAAAAAAAAA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612 0.00399 L 0.20007 0.00777 L 0.21377 0.02729 L 0.21771 0.0676 L 0.23913 0.1014 L 0.24985 0.11694 L 0.24796 0.14046 L 0.22259 0.16376 L 0.21661 0.18727 L 0.20495 0.23661 L 0.08791 0.24186 L -0.03607 0.23934 L -0.16477 0.23934 L -0.25157 0.23787 L -0.26622 0.21331 L -0.27804 0.1625 L -0.30245 0.14046 L -0.30041 0.09889 L -0.26922 0.07663 L -0.26622 0.00777 L -0.19502 -3.38022E-7 L -0.10239 -0.00126 L -2.39445E-7 -3.38022E-7 " pathEditMode="relative" ptsTypes="AAAAAAAAAAAAAAAAAAAAAAA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748 0.05983 L -0.13264 0.05605 L -0.27221 0.05983 L -0.42832 0.05605 L -0.48188 0.04828 L -0.49259 -0.0063 L -0.51323 -0.03381 L -0.52284 -0.0611 L -0.51024 -0.08692 L -0.48787 -0.10141 L -0.48298 -0.17028 L -0.45164 -0.18203 L -0.31222 -0.18203 L -0.1873 -0.18203 L -0.09467 -0.18329 L -0.02442 -0.17804 L -4.78891E-7 -0.15726 L 0.00882 -0.10393 L 0.02536 -0.08189 L 0.03718 -0.05312 L 0.01859 -0.0273 L -4.78891E-7 4.82889E-7 " pathEditMode="relative" ptsTypes="AAAAAAAAAAAAAAAAAAAAAA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359 2.41444E-7 L -0.27899 0.00126 L -0.30246 -0.01952 L -0.30151 -0.06508 L -0.319 -0.08335 L -0.3327 -0.11442 L -0.32593 -0.1392 L -0.30435 -0.16397 L -0.30057 -0.21856 L -0.29663 -0.23283 L -0.27505 -0.2406 L -0.11909 -0.2406 L 0.00394 -0.23934 L 0.11122 -0.23661 L 0.17265 -0.23535 L 0.18825 -0.22234 L 0.18935 -0.16775 L 0.21077 -0.14948 L 0.22542 -0.12492 L 0.2166 -0.09112 L 0.19313 -0.07159 L 0.18825 -0.02078 L 0.16588 0.00525 L 0.07514 2.41444E-7 L 4.82042E-6 2.41444E-7 " pathEditMode="relative" ptsTypes="AAAAAAAAAAAAAAAAAAAAAAAAA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822 -0.00126 L -0.12776 -0.01301 L -0.13264 -0.04304 L -0.13358 -0.07537 L -0.15406 -0.08587 L -0.16572 -0.10539 L -0.15989 -0.13521 L -0.13752 -0.15599 L -0.13075 -0.19903 L -0.11988 -0.22758 L -0.08475 -0.23934 L 0.03135 -0.23808 L 0.11516 -0.23661 L 0.21771 -0.24312 L 0.30939 -0.23661 L 0.34641 -0.23157 L 0.35712 -0.21583 L 0.36201 -0.17048 L 0.36783 -0.15095 L 0.38642 -0.1392 L 0.39036 -0.1119 L 0.3787 -0.08713 L 0.35917 -0.07285 L 0.36106 -0.02078 L 0.3494 -0.00273 L 0.28403 0.00378 L 0.12792 0.00651 L 0.02347 -0.00126 L 1.99118E-6 2.41444E-7 " pathEditMode="relative" ptsTypes="AAAAAAAAAAAAAAAAAAAAAAAAAAAA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pic>
        <p:nvPicPr>
          <p:cNvPr id="30726" name="Picture 6" descr="Schaltzeichen (Symbol) für Stromme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91" y="5003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88332" y="1621430"/>
            <a:ext cx="5112568" cy="385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/>
            <a:r>
              <a:rPr lang="en-GB" b="1" dirty="0"/>
              <a:t>Definition:</a:t>
            </a:r>
            <a:r>
              <a:rPr lang="en-GB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Die </a:t>
            </a:r>
            <a:r>
              <a:rPr lang="de-DE" b="1" dirty="0" smtClean="0">
                <a:solidFill>
                  <a:srgbClr val="FF0000"/>
                </a:solidFill>
              </a:rPr>
              <a:t>elektrische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Stromstärke</a:t>
            </a:r>
            <a:r>
              <a:rPr lang="en-GB" b="1" dirty="0"/>
              <a:t> </a:t>
            </a:r>
            <a:r>
              <a:rPr lang="en-GB" b="1" dirty="0" err="1"/>
              <a:t>gibt</a:t>
            </a:r>
            <a:r>
              <a:rPr lang="en-GB" b="1" dirty="0"/>
              <a:t> an,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wie</a:t>
            </a:r>
            <a:r>
              <a:rPr lang="en-GB" b="1" dirty="0"/>
              <a:t> </a:t>
            </a:r>
            <a:r>
              <a:rPr lang="en-GB" b="1" dirty="0" err="1"/>
              <a:t>viel</a:t>
            </a:r>
            <a:r>
              <a:rPr lang="en-GB" b="1" dirty="0"/>
              <a:t> el. </a:t>
            </a:r>
            <a:r>
              <a:rPr lang="en-GB" b="1" dirty="0" err="1"/>
              <a:t>Ladungsträger</a:t>
            </a:r>
            <a:r>
              <a:rPr lang="en-GB" b="1" dirty="0"/>
              <a:t> in </a:t>
            </a:r>
            <a:r>
              <a:rPr lang="en-GB" b="1" dirty="0" err="1"/>
              <a:t>einer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Sekunde</a:t>
            </a:r>
            <a:r>
              <a:rPr lang="en-GB" b="1" dirty="0"/>
              <a:t> </a:t>
            </a:r>
            <a:r>
              <a:rPr lang="en-GB" b="1" dirty="0" err="1"/>
              <a:t>durch</a:t>
            </a:r>
            <a:r>
              <a:rPr lang="en-GB" b="1" dirty="0"/>
              <a:t> den </a:t>
            </a:r>
            <a:r>
              <a:rPr lang="en-GB" b="1" dirty="0" err="1"/>
              <a:t>Querschnitt</a:t>
            </a:r>
            <a:r>
              <a:rPr lang="en-GB" b="1" dirty="0"/>
              <a:t> des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Leiters</a:t>
            </a:r>
            <a:r>
              <a:rPr lang="en-GB" b="1" dirty="0"/>
              <a:t> </a:t>
            </a:r>
            <a:r>
              <a:rPr lang="en-GB" b="1" dirty="0" err="1" smtClean="0"/>
              <a:t>fließen</a:t>
            </a:r>
            <a:r>
              <a:rPr lang="en-GB" b="1" dirty="0"/>
              <a:t>! 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Formelzeichen</a:t>
            </a:r>
            <a:r>
              <a:rPr lang="en-GB" b="1" dirty="0"/>
              <a:t>: 	</a:t>
            </a:r>
            <a:r>
              <a:rPr lang="en-GB" b="1" dirty="0">
                <a:solidFill>
                  <a:srgbClr val="FF0000"/>
                </a:solidFill>
              </a:rPr>
              <a:t>I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Einheit</a:t>
            </a:r>
            <a:r>
              <a:rPr lang="en-GB" b="1" dirty="0"/>
              <a:t>: 		</a:t>
            </a:r>
            <a:r>
              <a:rPr lang="en-GB" b="1" dirty="0" err="1"/>
              <a:t>ein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Ampere</a:t>
            </a:r>
            <a:r>
              <a:rPr lang="en-GB" b="1" dirty="0"/>
              <a:t>   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1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/>
              <a:t> (</a:t>
            </a:r>
            <a:r>
              <a:rPr lang="en-GB" b="1" dirty="0" err="1"/>
              <a:t>es</a:t>
            </a:r>
            <a:r>
              <a:rPr lang="en-GB" b="1" dirty="0"/>
              <a:t> gilt: </a:t>
            </a:r>
            <a:r>
              <a:rPr lang="en-GB" b="1" dirty="0">
                <a:solidFill>
                  <a:srgbClr val="FF0000"/>
                </a:solidFill>
              </a:rPr>
              <a:t>1A = 1000 mA</a:t>
            </a:r>
            <a:r>
              <a:rPr lang="en-GB" b="1" dirty="0"/>
              <a:t>)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Messgerät</a:t>
            </a:r>
            <a:r>
              <a:rPr lang="en-GB" b="1" dirty="0"/>
              <a:t>: 		</a:t>
            </a:r>
            <a:r>
              <a:rPr lang="en-GB" b="1" dirty="0" err="1">
                <a:solidFill>
                  <a:srgbClr val="FF0000"/>
                </a:solidFill>
              </a:rPr>
              <a:t>Amperemeter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</a:t>
            </a:r>
            <a:r>
              <a:rPr lang="en-GB" b="1" dirty="0" err="1"/>
              <a:t>oder</a:t>
            </a:r>
            <a:r>
              <a:rPr lang="en-GB" b="1" dirty="0"/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/>
              <a:t>				</a:t>
            </a:r>
            <a:r>
              <a:rPr lang="en-GB" b="1" dirty="0" err="1">
                <a:solidFill>
                  <a:srgbClr val="FF0000"/>
                </a:solidFill>
              </a:rPr>
              <a:t>Strommesser</a:t>
            </a:r>
            <a:r>
              <a:rPr lang="en-GB" b="1" dirty="0"/>
              <a:t> </a:t>
            </a:r>
            <a:endParaRPr lang="en-GB" dirty="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 b="1" dirty="0" err="1"/>
              <a:t>Schaltzeichen</a:t>
            </a:r>
            <a:r>
              <a:rPr lang="en-GB" b="1" dirty="0"/>
              <a:t>:     </a:t>
            </a:r>
            <a:endParaRPr lang="en-GB" sz="3000" b="1" dirty="0"/>
          </a:p>
        </p:txBody>
      </p:sp>
      <p:sp>
        <p:nvSpPr>
          <p:cNvPr id="3" name="Rechteck 2"/>
          <p:cNvSpPr/>
          <p:nvPr/>
        </p:nvSpPr>
        <p:spPr>
          <a:xfrm>
            <a:off x="4565241" y="3042585"/>
            <a:ext cx="2304256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effectLst/>
              </a:rPr>
              <a:t>6,24151·10</a:t>
            </a:r>
            <a:r>
              <a:rPr lang="de-DE" sz="2400" baseline="30000" dirty="0" smtClean="0">
                <a:effectLst/>
              </a:rPr>
              <a:t>18</a:t>
            </a:r>
            <a:r>
              <a:rPr lang="de-DE" sz="2400" dirty="0" smtClean="0">
                <a:effectLst/>
              </a:rPr>
              <a:t> </a:t>
            </a:r>
            <a:endParaRPr lang="de-DE" sz="2400" dirty="0"/>
          </a:p>
        </p:txBody>
      </p:sp>
      <p:pic>
        <p:nvPicPr>
          <p:cNvPr id="10" name="Picture 7" descr="E:\_Faecher\01_Physik\07\E-Lehre\Elektrik_01\Messgerä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2627709"/>
            <a:ext cx="27432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347193" y="1598614"/>
            <a:ext cx="4467225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/>
            <a:r>
              <a:rPr lang="en-GB" b="1" dirty="0" err="1"/>
              <a:t>Schaltungsart</a:t>
            </a:r>
            <a:r>
              <a:rPr lang="en-GB" b="1" dirty="0"/>
              <a:t>:</a:t>
            </a:r>
            <a:endParaRPr lang="en-GB" dirty="0"/>
          </a:p>
          <a:p>
            <a:pPr eaLnBrk="0"/>
            <a:r>
              <a:rPr lang="en-GB" dirty="0"/>
              <a:t>Da der </a:t>
            </a:r>
            <a:r>
              <a:rPr lang="en-GB" b="1" dirty="0" err="1"/>
              <a:t>Strommesser</a:t>
            </a:r>
            <a:r>
              <a:rPr lang="en-GB" dirty="0"/>
              <a:t> die el. </a:t>
            </a:r>
            <a:r>
              <a:rPr lang="en-GB" dirty="0" err="1"/>
              <a:t>Stromstärke</a:t>
            </a:r>
            <a:r>
              <a:rPr lang="en-GB" dirty="0"/>
              <a:t> </a:t>
            </a:r>
          </a:p>
          <a:p>
            <a:pPr eaLnBrk="0"/>
            <a:r>
              <a:rPr lang="en-GB" dirty="0"/>
              <a:t>an </a:t>
            </a:r>
            <a:r>
              <a:rPr lang="en-GB" b="1" dirty="0" err="1"/>
              <a:t>einer</a:t>
            </a:r>
            <a:r>
              <a:rPr lang="en-GB" b="1" dirty="0"/>
              <a:t> </a:t>
            </a:r>
            <a:r>
              <a:rPr lang="en-GB" b="1" dirty="0" err="1"/>
              <a:t>beliebigen</a:t>
            </a:r>
            <a:r>
              <a:rPr lang="en-GB" b="1" dirty="0"/>
              <a:t> </a:t>
            </a:r>
            <a:r>
              <a:rPr lang="en-GB" b="1" dirty="0" err="1"/>
              <a:t>Stelle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Leiters</a:t>
            </a:r>
            <a:r>
              <a:rPr lang="en-GB" dirty="0"/>
              <a:t> </a:t>
            </a:r>
          </a:p>
          <a:p>
            <a:pPr eaLnBrk="0"/>
            <a:r>
              <a:rPr lang="en-GB" dirty="0" err="1"/>
              <a:t>messen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b="1" dirty="0"/>
              <a:t>in </a:t>
            </a:r>
            <a:r>
              <a:rPr lang="en-GB" b="1" dirty="0" err="1"/>
              <a:t>Reihe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</a:p>
          <a:p>
            <a:pPr eaLnBrk="0"/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Bauteil</a:t>
            </a:r>
            <a:r>
              <a:rPr lang="en-GB" dirty="0"/>
              <a:t> </a:t>
            </a:r>
            <a:r>
              <a:rPr lang="en-GB" dirty="0" err="1"/>
              <a:t>geschaltet</a:t>
            </a:r>
            <a:r>
              <a:rPr lang="en-GB" dirty="0"/>
              <a:t>!</a:t>
            </a:r>
          </a:p>
        </p:txBody>
      </p:sp>
      <p:pic>
        <p:nvPicPr>
          <p:cNvPr id="4105" name="Picture 8" descr="Reihenschaltung des Strommesser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22" y="3265487"/>
            <a:ext cx="3538166" cy="23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E:\_Faecher\01_Physik\07\E-Lehre\Elektrik_01\Messgerä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2288382"/>
            <a:ext cx="27432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 bwMode="auto">
          <a:xfrm rot="16200000">
            <a:off x="7316465" y="6636458"/>
            <a:ext cx="936104" cy="44784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16200000">
            <a:off x="8540636" y="6659079"/>
            <a:ext cx="936104" cy="4478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16200000">
            <a:off x="7960084" y="5700354"/>
            <a:ext cx="936104" cy="44784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pic>
        <p:nvPicPr>
          <p:cNvPr id="5126" name="Picture 2" descr="Der unverzweigte Stromkreis mit Stromanimation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76361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Der verzweigte Stromkreis mit Stromanimation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25" y="1763613"/>
            <a:ext cx="1657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hteck 5"/>
          <p:cNvSpPr>
            <a:spLocks noChangeArrowheads="1"/>
          </p:cNvSpPr>
          <p:nvPr/>
        </p:nvSpPr>
        <p:spPr bwMode="auto">
          <a:xfrm>
            <a:off x="2592040" y="3635821"/>
            <a:ext cx="2447925" cy="149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b="1" dirty="0"/>
              <a:t>Im </a:t>
            </a:r>
            <a:r>
              <a:rPr lang="de-DE" sz="1400" b="1" u="sng" dirty="0" err="1" smtClean="0"/>
              <a:t>unverzweigten</a:t>
            </a:r>
            <a:r>
              <a:rPr lang="de-DE" sz="1400" b="1" dirty="0" smtClean="0"/>
              <a:t> Stromkreis </a:t>
            </a:r>
            <a:r>
              <a:rPr lang="de-DE" sz="1400" b="1" dirty="0"/>
              <a:t>ist die </a:t>
            </a:r>
          </a:p>
          <a:p>
            <a:r>
              <a:rPr lang="de-DE" sz="1400" b="1" dirty="0"/>
              <a:t>elektrische Stromstärke </a:t>
            </a:r>
          </a:p>
          <a:p>
            <a:r>
              <a:rPr lang="de-DE" sz="1400" b="1" dirty="0"/>
              <a:t>an allen Stellen gleich </a:t>
            </a:r>
          </a:p>
          <a:p>
            <a:r>
              <a:rPr lang="de-DE" sz="1400" b="1" dirty="0"/>
              <a:t>groß! Es gilt:  </a:t>
            </a:r>
          </a:p>
          <a:p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  </a:t>
            </a:r>
            <a:r>
              <a:rPr lang="de-DE" sz="1400" b="1" dirty="0" err="1"/>
              <a:t>I</a:t>
            </a:r>
            <a:r>
              <a:rPr lang="de-DE" sz="1400" b="1" baseline="-25000" dirty="0" err="1"/>
              <a:t>ges</a:t>
            </a:r>
            <a:r>
              <a:rPr lang="de-DE" sz="1400" b="1" dirty="0"/>
              <a:t> = I</a:t>
            </a:r>
            <a:r>
              <a:rPr lang="de-DE" sz="1400" b="1" baseline="-25000" dirty="0"/>
              <a:t>1</a:t>
            </a:r>
            <a:r>
              <a:rPr lang="de-DE" sz="1400" b="1" dirty="0"/>
              <a:t> = I</a:t>
            </a:r>
            <a:r>
              <a:rPr lang="de-DE" sz="1400" b="1" baseline="-25000" dirty="0"/>
              <a:t>2</a:t>
            </a:r>
            <a:r>
              <a:rPr lang="de-DE" sz="1400" b="1" dirty="0"/>
              <a:t> </a:t>
            </a:r>
            <a:endParaRPr lang="de-DE" sz="1400" dirty="0"/>
          </a:p>
        </p:txBody>
      </p:sp>
      <p:sp>
        <p:nvSpPr>
          <p:cNvPr id="5129" name="Rechteck 6"/>
          <p:cNvSpPr>
            <a:spLocks noChangeArrowheads="1"/>
          </p:cNvSpPr>
          <p:nvPr/>
        </p:nvSpPr>
        <p:spPr bwMode="auto">
          <a:xfrm>
            <a:off x="6192440" y="3626741"/>
            <a:ext cx="316835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/>
              <a:t>Im </a:t>
            </a:r>
            <a:r>
              <a:rPr lang="de-DE" sz="1400" b="1" u="sng" dirty="0"/>
              <a:t>verzweigten</a:t>
            </a:r>
            <a:r>
              <a:rPr lang="de-DE" sz="1400" b="1" dirty="0"/>
              <a:t> Stromkreis </a:t>
            </a:r>
          </a:p>
          <a:p>
            <a:r>
              <a:rPr lang="de-DE" sz="1400" b="1" dirty="0"/>
              <a:t>ist die Gesamtstromstärke </a:t>
            </a:r>
          </a:p>
          <a:p>
            <a:r>
              <a:rPr lang="de-DE" sz="1400" b="1" dirty="0"/>
              <a:t>gleich der Summe der </a:t>
            </a:r>
          </a:p>
          <a:p>
            <a:r>
              <a:rPr lang="de-DE" sz="1400" b="1" dirty="0"/>
              <a:t>Teilstromstärken! </a:t>
            </a:r>
          </a:p>
          <a:p>
            <a:r>
              <a:rPr lang="de-DE" sz="1400" b="1" dirty="0"/>
              <a:t>Es gilt: </a:t>
            </a:r>
          </a:p>
          <a:p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  </a:t>
            </a:r>
            <a:r>
              <a:rPr lang="de-DE" sz="1400" b="1" dirty="0" err="1"/>
              <a:t>I</a:t>
            </a:r>
            <a:r>
              <a:rPr lang="de-DE" sz="1400" b="1" baseline="-25000" dirty="0" err="1"/>
              <a:t>ges</a:t>
            </a:r>
            <a:r>
              <a:rPr lang="de-DE" sz="1400" b="1" dirty="0"/>
              <a:t> = I</a:t>
            </a:r>
            <a:r>
              <a:rPr lang="de-DE" sz="1400" b="1" baseline="-25000" dirty="0"/>
              <a:t>1</a:t>
            </a:r>
            <a:r>
              <a:rPr lang="de-DE" sz="1400" b="1" dirty="0"/>
              <a:t> + I</a:t>
            </a:r>
            <a:r>
              <a:rPr lang="de-DE" sz="1400" b="1" baseline="-25000" dirty="0"/>
              <a:t>2</a:t>
            </a:r>
            <a:r>
              <a:rPr lang="de-DE" sz="1400" b="1" dirty="0"/>
              <a:t> </a:t>
            </a:r>
            <a:endParaRPr lang="de-DE" sz="1400" dirty="0"/>
          </a:p>
        </p:txBody>
      </p:sp>
      <p:pic>
        <p:nvPicPr>
          <p:cNvPr id="5130" name="Picture 6" descr="Unverzweigter Stromkreis mit Messgeräten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5408041"/>
            <a:ext cx="21558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8" descr="Verzweigter Stromkreis mit Messgeräten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5421782"/>
            <a:ext cx="21605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pic>
        <p:nvPicPr>
          <p:cNvPr id="6153" name="Picture 6" descr="Schaltplan des Stromkreise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955800"/>
            <a:ext cx="44656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Stromkreis mit Stromanimation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3880073"/>
            <a:ext cx="44719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hteck 6"/>
          <p:cNvSpPr>
            <a:spLocks noChangeArrowheads="1"/>
          </p:cNvSpPr>
          <p:nvPr/>
        </p:nvSpPr>
        <p:spPr bwMode="auto">
          <a:xfrm>
            <a:off x="143768" y="2123653"/>
            <a:ext cx="5038725" cy="10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b="1" dirty="0"/>
              <a:t>Knotenpunktregel</a:t>
            </a:r>
            <a:r>
              <a:rPr lang="de-DE" sz="1400" dirty="0"/>
              <a:t>: 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b="1" dirty="0"/>
              <a:t>Die Summe aller Ströme die in einen Kontenpunkt hineinfließt ist gleich der Summe aller </a:t>
            </a:r>
          </a:p>
          <a:p>
            <a:r>
              <a:rPr lang="de-DE" sz="1400" b="1" dirty="0"/>
              <a:t>herausfließenden Ströme!</a:t>
            </a:r>
            <a:endParaRPr lang="de-DE" sz="1400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4330923"/>
            <a:ext cx="2914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E:\_Faecher\01_Physik\07\E-Lehre\Elektrik_01\Messgerä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44" y="2051645"/>
            <a:ext cx="261366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  <a:endParaRPr lang="de-DE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Die elektrische Stromstärke</a:t>
            </a: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203575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319588" y="1763713"/>
            <a:ext cx="2339975" cy="900112"/>
          </a:xfrm>
          <a:prstGeom prst="wedgeEllipseCallout">
            <a:avLst>
              <a:gd name="adj1" fmla="val -94241"/>
              <a:gd name="adj2" fmla="val 16022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Tschüß bis zum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nächsten Mal!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004047" y="3635821"/>
            <a:ext cx="3384550" cy="1728788"/>
          </a:xfrm>
          <a:prstGeom prst="wedgeEllipseCallout">
            <a:avLst>
              <a:gd name="adj1" fmla="val -68660"/>
              <a:gd name="adj2" fmla="val -4812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Dann </a:t>
            </a:r>
            <a:r>
              <a:rPr lang="de-DE" dirty="0" smtClean="0">
                <a:solidFill>
                  <a:srgbClr val="000000"/>
                </a:solidFill>
              </a:rPr>
              <a:t>nehmen wir uns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elektrische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Spannung vor!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175" name="Picture 7" descr="E:\_Faecher\01_Physik\07\E-Lehre\Elektrik_01\courselet_e_lehre\symbol_V_waagerech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719378"/>
            <a:ext cx="1376734" cy="1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209</Words>
  <Application>Microsoft Office PowerPoint</Application>
  <PresentationFormat>Benutzerdefiniert</PresentationFormat>
  <Paragraphs>80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SimSun</vt:lpstr>
      <vt:lpstr>Times New Roman</vt:lpstr>
      <vt:lpstr>Larissa</vt:lpstr>
      <vt:lpstr>Elektrizitätslehre</vt:lpstr>
      <vt:lpstr>PowerPoint-Präsentation</vt:lpstr>
      <vt:lpstr>Elektrizitätslehre</vt:lpstr>
      <vt:lpstr>Elektrizitätslehre</vt:lpstr>
      <vt:lpstr>Elektrizitätslehre</vt:lpstr>
      <vt:lpstr>Elektrizitätslehre</vt:lpstr>
      <vt:lpstr>Elektrizitätslehre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47</cp:revision>
  <cp:lastPrinted>1601-01-01T00:00:00Z</cp:lastPrinted>
  <dcterms:created xsi:type="dcterms:W3CDTF">2015-08-24T10:17:07Z</dcterms:created>
  <dcterms:modified xsi:type="dcterms:W3CDTF">2016-05-17T09:37:39Z</dcterms:modified>
</cp:coreProperties>
</file>